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kota Burklund" initials="" lastIdx="4" clrIdx="0"/>
  <p:cmAuthor id="1" name="Kelly Royall" initials="KR" lastIdx="1" clrIdx="1">
    <p:extLst>
      <p:ext uri="{19B8F6BF-5375-455C-9EA6-DF929625EA0E}">
        <p15:presenceInfo xmlns:p15="http://schemas.microsoft.com/office/powerpoint/2012/main" userId="06057dc5de6a3c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6T05:00:58.596" idx="3">
    <p:pos x="6000" y="0"/>
    <p:text>MSU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6T04:03:49.069" idx="4">
    <p:pos x="6000" y="0"/>
    <p:text>Add caption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EC63-024F-498B-8FC8-2830D5767BEC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78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2351-16BA-4427-9090-D228F03B8B48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9CC1-B878-4F6B-99A4-35A1ABEEE2BA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68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058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19BC-51E8-4A86-B2C6-27AD5136A8B4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6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183-4E3B-4A5D-A85C-EF32B415C31D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590C-296C-418D-92EF-CB955D62E6A0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6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0A50-808B-4EAA-85E1-6C60AA08EE85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5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81C6-612D-475E-9D7C-C6424E1DB96A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3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6C53-BD5F-4A87-997C-F53B0DC5436F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927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A56F9ADB-CB8A-4E00-A28B-4ABFDC38FAFC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3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5CA7-3FBB-4A09-BE5A-18AC6E53B78E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3101E74-F316-488E-B4C7-F8234FCE9767}" type="datetime1">
              <a:rPr lang="en-US" smtClean="0"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NATIONWIDE SOLAR ECLIPSE PROJECT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DAKOTA BURKLUND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Ground Station Assembly - Overview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364973"/>
            <a:ext cx="8520600" cy="32039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Small </a:t>
            </a:r>
            <a:r>
              <a:rPr lang="en-US" dirty="0"/>
              <a:t>l</a:t>
            </a:r>
            <a:r>
              <a:rPr lang="en" dirty="0"/>
              <a:t>ightweight design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Tri-pod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" dirty="0">
                <a:solidFill>
                  <a:schemeClr val="tx1"/>
                </a:solidFill>
              </a:rPr>
              <a:t>ase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Single 5.8 GHz </a:t>
            </a:r>
            <a:r>
              <a:rPr lang="en-US" dirty="0"/>
              <a:t>d</a:t>
            </a:r>
            <a:r>
              <a:rPr lang="en" dirty="0"/>
              <a:t>ish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Spar </a:t>
            </a:r>
            <a:r>
              <a:rPr lang="en-US" dirty="0"/>
              <a:t>a</a:t>
            </a:r>
            <a:r>
              <a:rPr lang="en" dirty="0"/>
              <a:t>cross </a:t>
            </a:r>
            <a:r>
              <a:rPr lang="en-US" dirty="0"/>
              <a:t>r</a:t>
            </a:r>
            <a:r>
              <a:rPr lang="en" dirty="0"/>
              <a:t>ear for </a:t>
            </a:r>
            <a:r>
              <a:rPr lang="en-US" dirty="0"/>
              <a:t>a</a:t>
            </a:r>
            <a:r>
              <a:rPr lang="en" dirty="0"/>
              <a:t>dditional antennas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Arduino with GPS </a:t>
            </a:r>
            <a:r>
              <a:rPr lang="en-US" dirty="0"/>
              <a:t>b</a:t>
            </a:r>
            <a:r>
              <a:rPr lang="en" dirty="0"/>
              <a:t>eacon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Inertial Measurement Unit (IMU)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Servos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Servo </a:t>
            </a:r>
            <a:r>
              <a:rPr lang="en-US" dirty="0"/>
              <a:t>c</a:t>
            </a:r>
            <a:r>
              <a:rPr lang="en" dirty="0"/>
              <a:t>ontroller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050" y="1152475"/>
            <a:ext cx="314325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6623284" y="3499570"/>
            <a:ext cx="1274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MSU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Ground Station Assembly - Operation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Flowchart for Order of Ops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9591"/>
            <a:ext cx="9143999" cy="26643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Ground Station Software - Arduino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318591"/>
            <a:ext cx="8520600" cy="32502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Collection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GPS </a:t>
            </a:r>
            <a:r>
              <a:rPr lang="en-US" dirty="0"/>
              <a:t>l</a:t>
            </a:r>
            <a:r>
              <a:rPr lang="en" dirty="0"/>
              <a:t>ocation of </a:t>
            </a:r>
            <a:r>
              <a:rPr lang="en-US" dirty="0"/>
              <a:t>g</a:t>
            </a:r>
            <a:r>
              <a:rPr lang="en" dirty="0"/>
              <a:t>round station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IMU’s </a:t>
            </a:r>
            <a:r>
              <a:rPr lang="en-US" dirty="0"/>
              <a:t>a</a:t>
            </a:r>
            <a:r>
              <a:rPr lang="en" dirty="0"/>
              <a:t>ccelerometer, </a:t>
            </a:r>
            <a:r>
              <a:rPr lang="en-US" dirty="0"/>
              <a:t>g</a:t>
            </a:r>
            <a:r>
              <a:rPr lang="en" dirty="0"/>
              <a:t>yroscope, and </a:t>
            </a:r>
            <a:r>
              <a:rPr lang="en-US" dirty="0"/>
              <a:t>m</a:t>
            </a:r>
            <a:r>
              <a:rPr lang="en" dirty="0"/>
              <a:t>agnetometer </a:t>
            </a:r>
            <a:r>
              <a:rPr lang="en-US" dirty="0"/>
              <a:t>d</a:t>
            </a:r>
            <a:r>
              <a:rPr lang="en" dirty="0"/>
              <a:t>ata</a:t>
            </a:r>
          </a:p>
          <a:p>
            <a:pPr marL="7429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Sends </a:t>
            </a:r>
            <a:r>
              <a:rPr lang="en-US" dirty="0"/>
              <a:t>d</a:t>
            </a:r>
            <a:r>
              <a:rPr lang="en" dirty="0"/>
              <a:t>ata to </a:t>
            </a:r>
            <a:r>
              <a:rPr lang="en-US" dirty="0"/>
              <a:t>l</a:t>
            </a:r>
            <a:r>
              <a:rPr lang="en" dirty="0"/>
              <a:t>aptop to be </a:t>
            </a:r>
            <a:r>
              <a:rPr lang="en-US" dirty="0"/>
              <a:t>p</a:t>
            </a:r>
            <a:r>
              <a:rPr lang="en" dirty="0"/>
              <a:t>arsed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Ground Station Software - Python Parsing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351721"/>
            <a:ext cx="8520600" cy="32171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/>
              <a:t>Input </a:t>
            </a:r>
            <a:r>
              <a:rPr lang="en-US" dirty="0"/>
              <a:t>s</a:t>
            </a:r>
            <a:r>
              <a:rPr lang="en" dirty="0"/>
              <a:t>tring from GPS</a:t>
            </a:r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" dirty="0"/>
              <a:t>Arduino</a:t>
            </a:r>
          </a:p>
          <a:p>
            <a:pPr marL="870966" lvl="2" indent="-285750">
              <a:buFont typeface="Arial" panose="020B0604020202020204" pitchFamily="34" charset="0"/>
              <a:buChar char="•"/>
            </a:pPr>
            <a:r>
              <a:rPr lang="en-US" dirty="0"/>
              <a:t>$GSIMU,31.34567,-91.32456,80,1,12,0.0,0.0,0.0,3,3,3,3,1,...,*,</a:t>
            </a:r>
            <a:endParaRPr lang="en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" dirty="0"/>
              <a:t>APRS</a:t>
            </a:r>
          </a:p>
          <a:p>
            <a:pPr marL="870966" lvl="2" indent="-285750">
              <a:buFont typeface="Arial" panose="020B0604020202020204" pitchFamily="34" charset="0"/>
              <a:buChar char="•"/>
            </a:pPr>
            <a:r>
              <a:rPr lang="en-US" dirty="0"/>
              <a:t>N7ERU-11&gt;APTT4,WIDE2-1:/194444h3024.75N/09110.72WO000/000/A=000131/</a:t>
            </a:r>
            <a:r>
              <a:rPr lang="en-US" dirty="0" err="1"/>
              <a:t>HiBall</a:t>
            </a:r>
            <a:endParaRPr lang="en-US" dirty="0"/>
          </a:p>
          <a:p>
            <a:pPr marL="228600" indent="0">
              <a:buNone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GPS location extracted from strings</a:t>
            </a:r>
          </a:p>
          <a:p>
            <a:pPr marL="228600" indent="0">
              <a:buNone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IMU calibration data extracted from </a:t>
            </a:r>
            <a:r>
              <a:rPr lang="en-US" dirty="0" err="1"/>
              <a:t>arduino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Station Software - Python GUI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1351721"/>
            <a:ext cx="8520600" cy="32171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Outputs </a:t>
            </a:r>
            <a:r>
              <a:rPr lang="en-US" dirty="0"/>
              <a:t>v</a:t>
            </a:r>
            <a:r>
              <a:rPr lang="en" dirty="0"/>
              <a:t>alues for </a:t>
            </a:r>
            <a:r>
              <a:rPr lang="en-US" dirty="0"/>
              <a:t>o</a:t>
            </a:r>
            <a:r>
              <a:rPr lang="en" dirty="0"/>
              <a:t>perator to </a:t>
            </a:r>
            <a:r>
              <a:rPr lang="en-US" dirty="0"/>
              <a:t>c</a:t>
            </a:r>
            <a:r>
              <a:rPr lang="en" dirty="0"/>
              <a:t>heck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Calibration of </a:t>
            </a:r>
            <a:r>
              <a:rPr lang="en-US" dirty="0"/>
              <a:t>s</a:t>
            </a:r>
            <a:r>
              <a:rPr lang="en" dirty="0"/>
              <a:t>tation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Calibration of IMU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Enabling/Disabling of </a:t>
            </a:r>
            <a:r>
              <a:rPr lang="en-US" dirty="0"/>
              <a:t>a</a:t>
            </a:r>
            <a:r>
              <a:rPr lang="en" dirty="0"/>
              <a:t>uto-</a:t>
            </a:r>
            <a:r>
              <a:rPr lang="en-US" dirty="0"/>
              <a:t>t</a:t>
            </a:r>
            <a:r>
              <a:rPr lang="en" dirty="0"/>
              <a:t>argeting</a:t>
            </a:r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Allows for </a:t>
            </a:r>
            <a:r>
              <a:rPr lang="en-US" dirty="0"/>
              <a:t>m</a:t>
            </a:r>
            <a:r>
              <a:rPr lang="en" dirty="0"/>
              <a:t>anual </a:t>
            </a:r>
            <a:r>
              <a:rPr lang="en-US" dirty="0"/>
              <a:t>t</a:t>
            </a:r>
            <a:r>
              <a:rPr lang="en" dirty="0"/>
              <a:t>argeting and </a:t>
            </a:r>
            <a:r>
              <a:rPr lang="en-US" dirty="0"/>
              <a:t>r</a:t>
            </a:r>
            <a:r>
              <a:rPr lang="en" dirty="0"/>
              <a:t>e-positioning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Ground Station Software - Python Tracking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11700" y="1378225"/>
            <a:ext cx="8520600" cy="319064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Auto-</a:t>
            </a:r>
            <a:r>
              <a:rPr lang="en-US" dirty="0"/>
              <a:t>t</a:t>
            </a:r>
            <a:r>
              <a:rPr lang="en" dirty="0"/>
              <a:t>argeting from </a:t>
            </a:r>
            <a:r>
              <a:rPr lang="en-US" dirty="0"/>
              <a:t>g</a:t>
            </a:r>
            <a:r>
              <a:rPr lang="en" dirty="0"/>
              <a:t>round </a:t>
            </a:r>
            <a:r>
              <a:rPr lang="en-US" dirty="0"/>
              <a:t>s</a:t>
            </a:r>
            <a:r>
              <a:rPr lang="en" dirty="0"/>
              <a:t>tation position to </a:t>
            </a:r>
            <a:r>
              <a:rPr lang="en-US" dirty="0"/>
              <a:t>b</a:t>
            </a:r>
            <a:r>
              <a:rPr lang="en" dirty="0"/>
              <a:t>alloon</a:t>
            </a:r>
          </a:p>
          <a:p>
            <a:pPr marL="228600" lvl="0" indent="0">
              <a:buNone/>
            </a:pPr>
            <a:endParaRPr lang="en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IMU provides attitude determination and rotation estimation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Data downlink on postive lock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Live stream is uploaded via laptop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2" name="16603525_1393232314067447_7765608575509987328_n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7069" y="1378225"/>
            <a:ext cx="1795232" cy="31906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Station Errors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358347"/>
            <a:ext cx="8520600" cy="321052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Calibration of IMU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Unable to </a:t>
            </a:r>
            <a:r>
              <a:rPr lang="en-US" dirty="0"/>
              <a:t>c</a:t>
            </a:r>
            <a:r>
              <a:rPr lang="en" dirty="0"/>
              <a:t>alibrate IMU within the GUI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Slow </a:t>
            </a:r>
            <a:r>
              <a:rPr lang="en-US" dirty="0"/>
              <a:t>r</a:t>
            </a:r>
            <a:r>
              <a:rPr lang="en" dirty="0"/>
              <a:t>otation of </a:t>
            </a:r>
            <a:r>
              <a:rPr lang="en-US" dirty="0"/>
              <a:t>s</a:t>
            </a:r>
            <a:r>
              <a:rPr lang="en" dirty="0"/>
              <a:t>ervos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Software is causing a </a:t>
            </a:r>
            <a:r>
              <a:rPr lang="en-US" dirty="0"/>
              <a:t>s</a:t>
            </a:r>
            <a:r>
              <a:rPr lang="en" dirty="0"/>
              <a:t>tep movement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Desired </a:t>
            </a:r>
            <a:r>
              <a:rPr lang="en-US" dirty="0"/>
              <a:t>m</a:t>
            </a:r>
            <a:r>
              <a:rPr lang="en" dirty="0"/>
              <a:t>ovement is a </a:t>
            </a:r>
            <a:r>
              <a:rPr lang="en-US" dirty="0"/>
              <a:t>c</a:t>
            </a:r>
            <a:r>
              <a:rPr lang="en" dirty="0"/>
              <a:t>ontinuous </a:t>
            </a:r>
            <a:r>
              <a:rPr lang="en-US" dirty="0"/>
              <a:t>s</a:t>
            </a:r>
            <a:r>
              <a:rPr lang="en" dirty="0"/>
              <a:t>weep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APRS </a:t>
            </a:r>
            <a:r>
              <a:rPr lang="en-US" dirty="0"/>
              <a:t>s</a:t>
            </a:r>
            <a:r>
              <a:rPr lang="en" dirty="0"/>
              <a:t>ystem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APRS </a:t>
            </a:r>
            <a:r>
              <a:rPr lang="en-US" dirty="0"/>
              <a:t>p</a:t>
            </a:r>
            <a:r>
              <a:rPr lang="en" dirty="0"/>
              <a:t>ackets not </a:t>
            </a:r>
            <a:r>
              <a:rPr lang="en-US" dirty="0"/>
              <a:t>r</a:t>
            </a:r>
            <a:r>
              <a:rPr lang="en" dirty="0"/>
              <a:t>eceived due to </a:t>
            </a:r>
            <a:r>
              <a:rPr lang="en-US" dirty="0"/>
              <a:t>r</a:t>
            </a:r>
            <a:r>
              <a:rPr lang="en" dirty="0"/>
              <a:t>ange from </a:t>
            </a:r>
            <a:r>
              <a:rPr lang="en-US" dirty="0"/>
              <a:t>g</a:t>
            </a:r>
            <a:r>
              <a:rPr lang="en" dirty="0"/>
              <a:t>round station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Volume </a:t>
            </a:r>
            <a:r>
              <a:rPr lang="en-US" dirty="0"/>
              <a:t>c</a:t>
            </a:r>
            <a:r>
              <a:rPr lang="en" dirty="0"/>
              <a:t>ontrol for </a:t>
            </a:r>
            <a:r>
              <a:rPr lang="en-US" dirty="0"/>
              <a:t>r</a:t>
            </a:r>
            <a:r>
              <a:rPr lang="en" dirty="0"/>
              <a:t>eceiver causes the </a:t>
            </a:r>
            <a:r>
              <a:rPr lang="en-US" dirty="0"/>
              <a:t>c</a:t>
            </a:r>
            <a:r>
              <a:rPr lang="en" dirty="0"/>
              <a:t>omputer to miss </a:t>
            </a:r>
            <a:r>
              <a:rPr lang="en-US" dirty="0"/>
              <a:t>p</a:t>
            </a:r>
            <a:r>
              <a:rPr lang="en" dirty="0"/>
              <a:t>ackets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Solutions to Errors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325217"/>
            <a:ext cx="8520600" cy="32436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IMU </a:t>
            </a:r>
            <a:r>
              <a:rPr lang="en-US" dirty="0"/>
              <a:t>c</a:t>
            </a:r>
            <a:r>
              <a:rPr lang="en" dirty="0"/>
              <a:t>alibration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Work through each line of code ensuring quality</a:t>
            </a:r>
          </a:p>
          <a:p>
            <a:pPr marL="1371600" lvl="2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GUI code</a:t>
            </a:r>
          </a:p>
          <a:p>
            <a:pPr marL="1371600" lvl="2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Calibration code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Slow </a:t>
            </a:r>
            <a:r>
              <a:rPr lang="en-US" dirty="0"/>
              <a:t>r</a:t>
            </a:r>
            <a:r>
              <a:rPr lang="en" dirty="0"/>
              <a:t>otation of </a:t>
            </a:r>
            <a:r>
              <a:rPr lang="en-US" dirty="0"/>
              <a:t>s</a:t>
            </a:r>
            <a:r>
              <a:rPr lang="en" dirty="0"/>
              <a:t>ervos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Work through each line of code ensuring quality</a:t>
            </a:r>
          </a:p>
          <a:p>
            <a:pPr marL="1371600" lvl="2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Auto-</a:t>
            </a:r>
            <a:r>
              <a:rPr lang="en-US" dirty="0"/>
              <a:t>t</a:t>
            </a:r>
            <a:r>
              <a:rPr lang="en" dirty="0"/>
              <a:t>argeting code</a:t>
            </a:r>
          </a:p>
          <a:p>
            <a:pPr marL="1371600" lvl="2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Manual targeting code</a:t>
            </a:r>
          </a:p>
          <a:p>
            <a:pPr marL="1371600" lvl="2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Servo </a:t>
            </a:r>
            <a:r>
              <a:rPr lang="en-US" dirty="0"/>
              <a:t>c</a:t>
            </a:r>
            <a:r>
              <a:rPr lang="en" dirty="0"/>
              <a:t>ontrol code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APRS </a:t>
            </a:r>
            <a:r>
              <a:rPr lang="en-US" dirty="0"/>
              <a:t>s</a:t>
            </a:r>
            <a:r>
              <a:rPr lang="en" dirty="0"/>
              <a:t>ystem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Increase gain of ground station antenna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No known solution for volume control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Summarization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11700" y="1311965"/>
            <a:ext cx="8520600" cy="32569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Who we are: </a:t>
            </a:r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Arizona State University &amp; Embry-Riddle Aeronautical University </a:t>
            </a:r>
            <a:r>
              <a:rPr lang="en-US" dirty="0">
                <a:solidFill>
                  <a:schemeClr val="tx1"/>
                </a:solidFill>
              </a:rPr>
              <a:t>joint project</a:t>
            </a:r>
            <a:endParaRPr lang="en" dirty="0">
              <a:solidFill>
                <a:schemeClr val="tx1"/>
              </a:solidFill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Mission:</a:t>
            </a:r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Share the solar eclipse with the world</a:t>
            </a:r>
            <a:endParaRPr lang="en" dirty="0">
              <a:solidFill>
                <a:schemeClr val="tx1"/>
              </a:solidFill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Objectives:</a:t>
            </a:r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Live Stream the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" dirty="0">
                <a:solidFill>
                  <a:schemeClr val="tx1"/>
                </a:solidFill>
              </a:rPr>
              <a:t>olar eclip</a:t>
            </a:r>
            <a:r>
              <a:rPr lang="en-US" dirty="0">
                <a:solidFill>
                  <a:schemeClr val="tx1"/>
                </a:solidFill>
              </a:rPr>
              <a:t>se</a:t>
            </a:r>
            <a:endParaRPr lang="en" dirty="0">
              <a:solidFill>
                <a:schemeClr val="tx1"/>
              </a:solidFill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Systems</a:t>
            </a:r>
          </a:p>
          <a:p>
            <a:pPr marL="73380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Developed to meet our objectives and mission</a:t>
            </a:r>
            <a:endParaRPr lang="en" dirty="0">
              <a:solidFill>
                <a:schemeClr val="tx1"/>
              </a:solidFill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Ground </a:t>
            </a:r>
            <a:r>
              <a:rPr lang="en-US" dirty="0"/>
              <a:t>s</a:t>
            </a:r>
            <a:r>
              <a:rPr lang="en" dirty="0"/>
              <a:t>tation </a:t>
            </a:r>
            <a:r>
              <a:rPr lang="en-US" dirty="0"/>
              <a:t>a</a:t>
            </a:r>
            <a:r>
              <a:rPr lang="en" dirty="0"/>
              <a:t>ssembly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Ground </a:t>
            </a:r>
            <a:r>
              <a:rPr lang="en-US" dirty="0"/>
              <a:t>s</a:t>
            </a:r>
            <a:r>
              <a:rPr lang="en" dirty="0"/>
              <a:t>tation </a:t>
            </a:r>
            <a:r>
              <a:rPr lang="en-US" dirty="0"/>
              <a:t>s</a:t>
            </a:r>
            <a:r>
              <a:rPr lang="en" dirty="0"/>
              <a:t>oftware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Ground </a:t>
            </a:r>
            <a:r>
              <a:rPr lang="en-US" dirty="0"/>
              <a:t>s</a:t>
            </a:r>
            <a:r>
              <a:rPr lang="en" dirty="0"/>
              <a:t>tation </a:t>
            </a:r>
            <a:r>
              <a:rPr lang="en-US" dirty="0"/>
              <a:t>e</a:t>
            </a:r>
            <a:r>
              <a:rPr lang="en" dirty="0"/>
              <a:t>rrors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/>
              <a:t>Solutions to </a:t>
            </a:r>
            <a:r>
              <a:rPr lang="en-US" dirty="0"/>
              <a:t>e</a:t>
            </a:r>
            <a:r>
              <a:rPr lang="en" dirty="0"/>
              <a:t>rrors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Acknowledgments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338469"/>
            <a:ext cx="8520600" cy="32304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Prof. Jack Crabtree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Gene Swiech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Michael Fusco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Robert Velarde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Dr. Gary Yale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Dr. Heather Marriott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Jim Weber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Michael Stewart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Braden Johel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Steven Buck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Montana State Univeristy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311965"/>
            <a:ext cx="8520600" cy="32569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Who we are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Mission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Objectives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Systems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Ground Station Assembly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Ground Station Software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Ground Station Errors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Solutions to Errors</a:t>
            </a:r>
          </a:p>
        </p:txBody>
      </p:sp>
      <p:pic>
        <p:nvPicPr>
          <p:cNvPr id="1026" name="Picture 2" descr="http://eclipse.montana.edu/wp-content/uploads/2015/02/EclipseLog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23" y="1518124"/>
            <a:ext cx="3286439" cy="28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5838682" y="4148277"/>
            <a:ext cx="1260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MSU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351721"/>
            <a:ext cx="8520600" cy="32171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Dakota Burklund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Project Lead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(512) 738-2740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burklund@my.erau.edu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Shape 164"/>
          <p:cNvSpPr txBox="1">
            <a:spLocks noGrp="1"/>
          </p:cNvSpPr>
          <p:nvPr>
            <p:ph type="body" idx="1"/>
          </p:nvPr>
        </p:nvSpPr>
        <p:spPr>
          <a:xfrm>
            <a:off x="311700" y="1311965"/>
            <a:ext cx="8520600" cy="32569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Montana State University (July 2016). PowerPoint Presentation, “MSGC BOREALIS and the NASA Space Grant 2017 Eclipse Ballooning Project”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CBS News (March 2017). Online Journal, “The most famous solar eclipses in history”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Australian Amateur Astronomy (March 2017). Online Forum</a:t>
            </a:r>
            <a:endParaRPr lang="e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we are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305339"/>
            <a:ext cx="8520600" cy="32635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/>
              <a:t>Joint </a:t>
            </a:r>
            <a:r>
              <a:rPr lang="en-US" dirty="0"/>
              <a:t>p</a:t>
            </a:r>
            <a:r>
              <a:rPr lang="en" dirty="0"/>
              <a:t>roject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" dirty="0"/>
              <a:t>Arizona State University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" dirty="0"/>
              <a:t>Embry-Riddle Aeronautical University</a:t>
            </a:r>
          </a:p>
          <a:p>
            <a:pPr marL="685800" lvl="1" indent="0">
              <a:buNone/>
            </a:pPr>
            <a:endParaRPr lang="en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/>
              <a:t>5 NASA Space Grant Interns</a:t>
            </a:r>
          </a:p>
          <a:p>
            <a:pPr marL="228600" indent="0">
              <a:buNone/>
            </a:pPr>
            <a:endParaRPr lang="en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/>
              <a:t>2 Project </a:t>
            </a:r>
            <a:r>
              <a:rPr lang="en-US" dirty="0"/>
              <a:t>m</a:t>
            </a:r>
            <a:r>
              <a:rPr lang="en" dirty="0"/>
              <a:t>anagers</a:t>
            </a:r>
          </a:p>
          <a:p>
            <a:pPr marL="228600" indent="0">
              <a:buNone/>
            </a:pPr>
            <a:endParaRPr lang="en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/>
              <a:t>More than 4 </a:t>
            </a:r>
            <a:r>
              <a:rPr lang="en-US" dirty="0"/>
              <a:t>a</a:t>
            </a:r>
            <a:r>
              <a:rPr lang="en" dirty="0"/>
              <a:t>ctive volunteers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950" y="2184852"/>
            <a:ext cx="2930600" cy="19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572" y="2175759"/>
            <a:ext cx="2021728" cy="1957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8" name="TextBox 7"/>
          <p:cNvSpPr txBox="1"/>
          <p:nvPr/>
        </p:nvSpPr>
        <p:spPr>
          <a:xfrm>
            <a:off x="4575168" y="4133702"/>
            <a:ext cx="1202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ASU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7494" y="4133702"/>
            <a:ext cx="1327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ERAU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Mission - What is a Solar Eclipse?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325217"/>
            <a:ext cx="8520600" cy="32436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Moon’s </a:t>
            </a:r>
            <a:r>
              <a:rPr lang="en-US" dirty="0"/>
              <a:t>s</a:t>
            </a:r>
            <a:r>
              <a:rPr lang="en" dirty="0"/>
              <a:t>hadow partially covers the Earth</a:t>
            </a:r>
          </a:p>
          <a:p>
            <a:pPr lvl="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Approximately 18 months apart</a:t>
            </a:r>
          </a:p>
          <a:p>
            <a:pPr lvl="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Next </a:t>
            </a:r>
            <a:r>
              <a:rPr lang="en" dirty="0">
                <a:solidFill>
                  <a:schemeClr val="tx1"/>
                </a:solidFill>
              </a:rPr>
              <a:t>total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" dirty="0">
                <a:solidFill>
                  <a:schemeClr val="tx1"/>
                </a:solidFill>
              </a:rPr>
              <a:t>clipse Aug 21st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475" y="2513189"/>
            <a:ext cx="4050825" cy="19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5967" y="444736"/>
            <a:ext cx="2186333" cy="17609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6163467" y="4417063"/>
            <a:ext cx="2193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</a:t>
            </a:r>
            <a:r>
              <a:rPr lang="en-US" sz="1100" dirty="0" err="1">
                <a:solidFill>
                  <a:schemeClr val="bg2">
                    <a:lumMod val="25000"/>
                  </a:schemeClr>
                </a:solidFill>
              </a:rPr>
              <a:t>iceinspace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0907" y="2157238"/>
            <a:ext cx="1596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25000"/>
                  </a:schemeClr>
                </a:solidFill>
              </a:rPr>
              <a:t>Photo Credit: CBS News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Mission - Concept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311965"/>
            <a:ext cx="8520600" cy="32569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Student lead teams across the United States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solidFill>
                <a:schemeClr val="tx1"/>
              </a:solidFill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Each team covers an assigned area of the path of totality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solidFill>
                <a:schemeClr val="tx1"/>
              </a:solidFill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Continuous video of the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" dirty="0">
                <a:solidFill>
                  <a:schemeClr val="tx1"/>
                </a:solidFill>
              </a:rPr>
              <a:t>oon’s shadow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solidFill>
                <a:schemeClr val="tx1"/>
              </a:solidFill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Live stream </a:t>
            </a:r>
            <a:r>
              <a:rPr lang="en-US" dirty="0">
                <a:solidFill>
                  <a:schemeClr val="tx1"/>
                </a:solidFill>
              </a:rPr>
              <a:t>video </a:t>
            </a:r>
            <a:r>
              <a:rPr lang="en" dirty="0">
                <a:solidFill>
                  <a:schemeClr val="tx1"/>
                </a:solidFill>
              </a:rPr>
              <a:t>for the anyone to see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solidFill>
                <a:schemeClr val="tx1"/>
              </a:solidFill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Allow students to practice Engineering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" dirty="0">
                <a:solidFill>
                  <a:schemeClr val="tx1"/>
                </a:solidFill>
              </a:rPr>
              <a:t>kills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532" y="2035482"/>
            <a:ext cx="3695625" cy="1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6553526" y="3845357"/>
            <a:ext cx="2193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Photo Credit: MSU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Mission - Who our Mission Affects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325217"/>
            <a:ext cx="8520600" cy="32436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Students aiding in the mission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Those unable to visit the </a:t>
            </a:r>
            <a:r>
              <a:rPr lang="en-US" dirty="0"/>
              <a:t>e</a:t>
            </a:r>
            <a:r>
              <a:rPr lang="en" dirty="0"/>
              <a:t>clipse area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Solar </a:t>
            </a:r>
            <a:r>
              <a:rPr lang="en-US" dirty="0"/>
              <a:t>e</a:t>
            </a:r>
            <a:r>
              <a:rPr lang="en" dirty="0"/>
              <a:t>clipse </a:t>
            </a:r>
            <a:r>
              <a:rPr lang="en-US" dirty="0"/>
              <a:t>r</a:t>
            </a:r>
            <a:r>
              <a:rPr lang="en" dirty="0"/>
              <a:t>esearchers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Objectives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311965"/>
            <a:ext cx="8520600" cy="32569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Primary Objective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Live </a:t>
            </a:r>
            <a:r>
              <a:rPr lang="en-US" dirty="0"/>
              <a:t>s</a:t>
            </a:r>
            <a:r>
              <a:rPr lang="en" dirty="0"/>
              <a:t>tream </a:t>
            </a:r>
            <a:r>
              <a:rPr lang="en-US" dirty="0"/>
              <a:t>v</a:t>
            </a:r>
            <a:r>
              <a:rPr lang="en" dirty="0"/>
              <a:t>ideo of </a:t>
            </a:r>
            <a:r>
              <a:rPr lang="en-US" dirty="0"/>
              <a:t>s</a:t>
            </a:r>
            <a:r>
              <a:rPr lang="en" dirty="0"/>
              <a:t>olar </a:t>
            </a:r>
            <a:r>
              <a:rPr lang="en-US" dirty="0"/>
              <a:t>e</a:t>
            </a:r>
            <a:r>
              <a:rPr lang="en" dirty="0"/>
              <a:t>clipse</a:t>
            </a:r>
          </a:p>
          <a:p>
            <a:pPr lvl="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Secondary Objectives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Collect HD </a:t>
            </a:r>
            <a:r>
              <a:rPr lang="en-US" dirty="0"/>
              <a:t>v</a:t>
            </a:r>
            <a:r>
              <a:rPr lang="en" dirty="0"/>
              <a:t>ideo</a:t>
            </a:r>
          </a:p>
          <a:p>
            <a:pPr marL="971550" lvl="1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Collect HD </a:t>
            </a:r>
            <a:r>
              <a:rPr lang="en-US" dirty="0" err="1"/>
              <a:t>i</a:t>
            </a:r>
            <a:r>
              <a:rPr lang="en" dirty="0"/>
              <a:t>mages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Collect </a:t>
            </a:r>
            <a:r>
              <a:rPr lang="en-US" dirty="0"/>
              <a:t>s</a:t>
            </a:r>
            <a:r>
              <a:rPr lang="en" dirty="0"/>
              <a:t>cientific data of </a:t>
            </a:r>
            <a:r>
              <a:rPr lang="en-US" dirty="0"/>
              <a:t>s</a:t>
            </a:r>
            <a:r>
              <a:rPr lang="en" dirty="0"/>
              <a:t>olar eclipse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Systems - Overview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310853"/>
            <a:ext cx="8520600" cy="32580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Payloads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GPS </a:t>
            </a:r>
            <a:r>
              <a:rPr lang="en-US" dirty="0"/>
              <a:t>b</a:t>
            </a:r>
            <a:r>
              <a:rPr lang="en" dirty="0"/>
              <a:t>eacons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Live </a:t>
            </a:r>
            <a:r>
              <a:rPr lang="en-US" dirty="0"/>
              <a:t>s</a:t>
            </a:r>
            <a:r>
              <a:rPr lang="en" dirty="0"/>
              <a:t>tream video payload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HD </a:t>
            </a:r>
            <a:r>
              <a:rPr lang="en-US" dirty="0" err="1"/>
              <a:t>i</a:t>
            </a:r>
            <a:r>
              <a:rPr lang="en" dirty="0"/>
              <a:t>mage and </a:t>
            </a:r>
            <a:r>
              <a:rPr lang="en-US" dirty="0"/>
              <a:t>v</a:t>
            </a:r>
            <a:r>
              <a:rPr lang="en" dirty="0"/>
              <a:t>ideo </a:t>
            </a:r>
            <a:r>
              <a:rPr lang="en-US" dirty="0"/>
              <a:t>p</a:t>
            </a:r>
            <a:r>
              <a:rPr lang="en" dirty="0"/>
              <a:t>ayload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Scientific </a:t>
            </a:r>
            <a:r>
              <a:rPr lang="en-US" dirty="0"/>
              <a:t>p</a:t>
            </a:r>
            <a:r>
              <a:rPr lang="en" dirty="0"/>
              <a:t>ayload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Cut-down </a:t>
            </a:r>
            <a:r>
              <a:rPr lang="en-US" dirty="0"/>
              <a:t>p</a:t>
            </a:r>
            <a:r>
              <a:rPr lang="en" dirty="0"/>
              <a:t>ayload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Ground Stations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Primary - </a:t>
            </a:r>
            <a:r>
              <a:rPr lang="en-US" dirty="0"/>
              <a:t>s</a:t>
            </a:r>
            <a:r>
              <a:rPr lang="en" dirty="0"/>
              <a:t>tudent built </a:t>
            </a:r>
            <a:r>
              <a:rPr lang="en-US" dirty="0"/>
              <a:t>g</a:t>
            </a:r>
            <a:r>
              <a:rPr lang="en" dirty="0"/>
              <a:t>round station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Secondary - Arizona Near Space Research </a:t>
            </a:r>
            <a:r>
              <a:rPr lang="en-US" dirty="0"/>
              <a:t>g</a:t>
            </a:r>
            <a:r>
              <a:rPr lang="en" dirty="0"/>
              <a:t>round station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Systems - Ground Station Differences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338469"/>
            <a:ext cx="8520600" cy="32304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Primary – </a:t>
            </a:r>
            <a:r>
              <a:rPr lang="en" dirty="0">
                <a:solidFill>
                  <a:schemeClr val="tx1"/>
                </a:solidFill>
              </a:rPr>
              <a:t>Student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" dirty="0">
                <a:solidFill>
                  <a:schemeClr val="tx1"/>
                </a:solidFill>
              </a:rPr>
              <a:t>uilt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Auto-targeting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Real-time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" dirty="0">
                <a:solidFill>
                  <a:schemeClr val="tx1"/>
                </a:solidFill>
              </a:rPr>
              <a:t>tation updates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Low </a:t>
            </a:r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" dirty="0">
                <a:solidFill>
                  <a:schemeClr val="tx1"/>
                </a:solidFill>
              </a:rPr>
              <a:t>eight </a:t>
            </a:r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" dirty="0">
                <a:solidFill>
                  <a:schemeClr val="tx1"/>
                </a:solidFill>
              </a:rPr>
              <a:t>imit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Relatively </a:t>
            </a:r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en" dirty="0">
                <a:solidFill>
                  <a:schemeClr val="tx1"/>
                </a:solidFill>
              </a:rPr>
              <a:t>ntested system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One piece setup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endParaRPr dirty="0">
              <a:solidFill>
                <a:schemeClr val="tx1"/>
              </a:solidFill>
            </a:endParaRPr>
          </a:p>
          <a:p>
            <a:pPr marL="5715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Secondary – </a:t>
            </a:r>
            <a:r>
              <a:rPr lang="en" dirty="0">
                <a:solidFill>
                  <a:schemeClr val="tx1"/>
                </a:solidFill>
              </a:rPr>
              <a:t>Arizona Near Space Research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Manual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" dirty="0">
                <a:solidFill>
                  <a:schemeClr val="tx1"/>
                </a:solidFill>
              </a:rPr>
              <a:t>argeting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High weight limit</a:t>
            </a:r>
          </a:p>
          <a:p>
            <a:pPr marL="1028700" lvl="1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/>
                </a:solidFill>
              </a:rPr>
              <a:t>Successfully </a:t>
            </a:r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en" dirty="0">
                <a:solidFill>
                  <a:schemeClr val="tx1"/>
                </a:solidFill>
              </a:rPr>
              <a:t>tilized for 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" dirty="0">
                <a:solidFill>
                  <a:schemeClr val="tx1"/>
                </a:solidFill>
              </a:rPr>
              <a:t>umerous missions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89</TotalTime>
  <Words>803</Words>
  <Application>Microsoft Office PowerPoint</Application>
  <PresentationFormat>On-screen Show (16:9)</PresentationFormat>
  <Paragraphs>202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Retrospect</vt:lpstr>
      <vt:lpstr>NATIONWIDE SOLAR ECLIPSE PROJECT</vt:lpstr>
      <vt:lpstr>Overview</vt:lpstr>
      <vt:lpstr>Who we are</vt:lpstr>
      <vt:lpstr>Mission - What is a Solar Eclipse?</vt:lpstr>
      <vt:lpstr>Mission - Concept</vt:lpstr>
      <vt:lpstr>Mission - Who our Mission Affects</vt:lpstr>
      <vt:lpstr>Objectives</vt:lpstr>
      <vt:lpstr>Systems - Overview</vt:lpstr>
      <vt:lpstr>Systems - Ground Station Differences</vt:lpstr>
      <vt:lpstr>Ground Station Assembly - Overview</vt:lpstr>
      <vt:lpstr>Ground Station Assembly - Operation</vt:lpstr>
      <vt:lpstr>Ground Station Software - Arduino</vt:lpstr>
      <vt:lpstr>Ground Station Software - Python Parsing</vt:lpstr>
      <vt:lpstr>Ground Station Software - Python GUI</vt:lpstr>
      <vt:lpstr>Ground Station Software - Python Tracking</vt:lpstr>
      <vt:lpstr>Ground Station Errors</vt:lpstr>
      <vt:lpstr>Solutions to Errors</vt:lpstr>
      <vt:lpstr>Summarization</vt:lpstr>
      <vt:lpstr>Acknowledgments</vt:lpstr>
      <vt:lpstr>Questions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NATIONWIDE SOLAR ECLIPSE PROJECT</dc:title>
  <cp:lastModifiedBy>Dakota Burklund</cp:lastModifiedBy>
  <cp:revision>12</cp:revision>
  <dcterms:modified xsi:type="dcterms:W3CDTF">2017-04-07T16:22:32Z</dcterms:modified>
</cp:coreProperties>
</file>